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4"/>
  </p:notesMasterIdLst>
  <p:sldIdLst>
    <p:sldId id="261" r:id="rId2"/>
    <p:sldId id="262" r:id="rId3"/>
  </p:sldIdLst>
  <p:sldSz cx="7775575" cy="10907713"/>
  <p:notesSz cx="7318375" cy="104505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815"/>
    <a:srgbClr val="ECF3CF"/>
    <a:srgbClr val="FFF0AC"/>
    <a:srgbClr val="521500"/>
    <a:srgbClr val="E94708"/>
    <a:srgbClr val="906E30"/>
    <a:srgbClr val="82582D"/>
    <a:srgbClr val="A4723A"/>
    <a:srgbClr val="664724"/>
    <a:srgbClr val="645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72" y="54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71295" cy="524340"/>
          </a:xfrm>
          <a:prstGeom prst="rect">
            <a:avLst/>
          </a:prstGeom>
        </p:spPr>
        <p:txBody>
          <a:bodyPr vert="horz" lIns="97166" tIns="48583" rIns="97166" bIns="4858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145388" y="0"/>
            <a:ext cx="3171295" cy="524340"/>
          </a:xfrm>
          <a:prstGeom prst="rect">
            <a:avLst/>
          </a:prstGeom>
        </p:spPr>
        <p:txBody>
          <a:bodyPr vert="horz" lIns="97166" tIns="48583" rIns="97166" bIns="48583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2024/12/31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01888" y="1304925"/>
            <a:ext cx="2514600" cy="3529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166" tIns="48583" rIns="97166" bIns="4858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31838" y="5029310"/>
            <a:ext cx="5854700" cy="4114889"/>
          </a:xfrm>
          <a:prstGeom prst="rect">
            <a:avLst/>
          </a:prstGeom>
        </p:spPr>
        <p:txBody>
          <a:bodyPr vert="horz" lIns="97166" tIns="48583" rIns="97166" bIns="4858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926176"/>
            <a:ext cx="3171295" cy="524339"/>
          </a:xfrm>
          <a:prstGeom prst="rect">
            <a:avLst/>
          </a:prstGeom>
        </p:spPr>
        <p:txBody>
          <a:bodyPr vert="horz" lIns="97166" tIns="48583" rIns="97166" bIns="4858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145388" y="9926176"/>
            <a:ext cx="3171295" cy="524339"/>
          </a:xfrm>
          <a:prstGeom prst="rect">
            <a:avLst/>
          </a:prstGeom>
        </p:spPr>
        <p:txBody>
          <a:bodyPr vert="horz" lIns="97166" tIns="48583" rIns="97166" bIns="48583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jpe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10.jpg"/><Relationship Id="rId5" Type="http://schemas.openxmlformats.org/officeDocument/2006/relationships/image" Target="../media/image4.emf"/><Relationship Id="rId15" Type="http://schemas.openxmlformats.org/officeDocument/2006/relationships/image" Target="../media/image14.jpeg"/><Relationship Id="rId10" Type="http://schemas.openxmlformats.org/officeDocument/2006/relationships/image" Target="../media/image9.jpg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g"/><Relationship Id="rId3" Type="http://schemas.openxmlformats.org/officeDocument/2006/relationships/image" Target="../media/image2.emf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eg"/><Relationship Id="rId9" Type="http://schemas.openxmlformats.org/officeDocument/2006/relationships/image" Target="../media/image21.jpg"/><Relationship Id="rId1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" y="-10255"/>
            <a:ext cx="7829550" cy="1095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27" y="434534"/>
            <a:ext cx="6852519" cy="10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6132" y="607575"/>
            <a:ext cx="5620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dirty="0">
                <a:solidFill>
                  <a:srgbClr val="231815"/>
                </a:solidFill>
              </a:rPr>
              <a:t>晃友リハビリテーション館</a:t>
            </a:r>
            <a:endParaRPr lang="zh-CN" altLang="en-US" sz="4000" dirty="0">
              <a:solidFill>
                <a:srgbClr val="231815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11200" y="1476489"/>
            <a:ext cx="6328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1200" y="1759521"/>
            <a:ext cx="6328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31360" y="1441127"/>
            <a:ext cx="1487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231815"/>
                </a:solidFill>
                <a:latin typeface="+mj-ea"/>
                <a:ea typeface="+mj-ea"/>
              </a:rPr>
              <a:t>NEWS LETTER</a:t>
            </a:r>
            <a:endParaRPr lang="zh-CN" altLang="en-US" sz="1600" b="1" dirty="0">
              <a:solidFill>
                <a:srgbClr val="231815"/>
              </a:solidFill>
              <a:latin typeface="+mj-ea"/>
              <a:ea typeface="+mj-ea"/>
            </a:endParaRPr>
          </a:p>
        </p:txBody>
      </p:sp>
      <p:sp>
        <p:nvSpPr>
          <p:cNvPr id="12" name="正方形/長方形 63"/>
          <p:cNvSpPr/>
          <p:nvPr/>
        </p:nvSpPr>
        <p:spPr>
          <a:xfrm>
            <a:off x="596132" y="1895845"/>
            <a:ext cx="3396975" cy="259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写真を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入れてください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06551" y="1985998"/>
            <a:ext cx="892552" cy="271965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2300" dirty="0">
                <a:solidFill>
                  <a:srgbClr val="231815"/>
                </a:solidFill>
              </a:rPr>
              <a:t>第一回ミニフェスタを</a:t>
            </a:r>
            <a:endParaRPr lang="en-US" altLang="ja-JP" sz="2300" dirty="0">
              <a:solidFill>
                <a:srgbClr val="231815"/>
              </a:solidFill>
            </a:endParaRPr>
          </a:p>
          <a:p>
            <a:r>
              <a:rPr lang="ja-JP" altLang="en-US" sz="2300" dirty="0">
                <a:solidFill>
                  <a:srgbClr val="231815"/>
                </a:solidFill>
              </a:rPr>
              <a:t>開催致しました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55116" y="4903705"/>
            <a:ext cx="2722220" cy="353943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ja-JP" altLang="en-US" sz="1700" dirty="0">
                <a:solidFill>
                  <a:srgbClr val="231815"/>
                </a:solidFill>
              </a:rPr>
              <a:t>通常の日レクも行いました。</a:t>
            </a:r>
            <a:endParaRPr lang="zh-CN" altLang="en-US" sz="1700" dirty="0">
              <a:solidFill>
                <a:srgbClr val="231815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083" y="5299147"/>
            <a:ext cx="3420000" cy="27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519905" y="5266054"/>
            <a:ext cx="1938352" cy="292388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/>
            <a:r>
              <a:rPr lang="ja-JP" altLang="en-US" sz="1300" b="1" dirty="0">
                <a:solidFill>
                  <a:schemeClr val="bg1"/>
                </a:solidFill>
                <a:latin typeface="+mj-ea"/>
                <a:ea typeface="+mj-ea"/>
              </a:rPr>
              <a:t>カラオケ・映画鑑賞・麻雀</a:t>
            </a:r>
            <a:endParaRPr lang="zh-CN" altLang="en-US" sz="13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正方形/長方形 63"/>
          <p:cNvSpPr/>
          <p:nvPr/>
        </p:nvSpPr>
        <p:spPr>
          <a:xfrm>
            <a:off x="3760314" y="5691420"/>
            <a:ext cx="1944000" cy="252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写真を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入れてください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正方形/長方形 63"/>
          <p:cNvSpPr/>
          <p:nvPr/>
        </p:nvSpPr>
        <p:spPr>
          <a:xfrm>
            <a:off x="5765485" y="5691420"/>
            <a:ext cx="1404000" cy="1224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写真を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入れて</a:t>
            </a:r>
            <a:b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ください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正方形/長方形 63"/>
          <p:cNvSpPr/>
          <p:nvPr/>
        </p:nvSpPr>
        <p:spPr>
          <a:xfrm>
            <a:off x="5765485" y="6987420"/>
            <a:ext cx="1404000" cy="1224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写真を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入れて</a:t>
            </a:r>
            <a:b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ください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77685" y="8377137"/>
            <a:ext cx="3521398" cy="200510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100" dirty="0">
                <a:solidFill>
                  <a:srgbClr val="231815"/>
                </a:solidFill>
              </a:rPr>
              <a:t>毎月第</a:t>
            </a:r>
            <a:r>
              <a:rPr lang="en-US" altLang="ja-JP" sz="1100" dirty="0">
                <a:solidFill>
                  <a:srgbClr val="231815"/>
                </a:solidFill>
              </a:rPr>
              <a:t>4</a:t>
            </a:r>
            <a:r>
              <a:rPr lang="ja-JP" altLang="en-US" sz="1100" dirty="0">
                <a:solidFill>
                  <a:srgbClr val="231815"/>
                </a:solidFill>
              </a:rPr>
              <a:t>日曜日に開催されている日レクも同時開催され、</a:t>
            </a:r>
            <a:endParaRPr lang="en-US" altLang="ja-JP" sz="1100" dirty="0">
              <a:solidFill>
                <a:srgbClr val="231815"/>
              </a:solidFill>
            </a:endParaRPr>
          </a:p>
          <a:p>
            <a:pPr>
              <a:lnSpc>
                <a:spcPts val="1500"/>
              </a:lnSpc>
            </a:pPr>
            <a:r>
              <a:rPr lang="ja-JP" altLang="en-US" sz="1100" dirty="0">
                <a:solidFill>
                  <a:srgbClr val="231815"/>
                </a:solidFill>
              </a:rPr>
              <a:t>カラオケでは、普段行わないデュエットを職員や利用者同士、ご家族と歌ったり、観客がいてドキドキしたりととても楽しい時間となりました。また、観客としてカラオケを聴いていた方たちからは、昔はよく歌ってたからと「飛び入り参加したい」のお声や、「病気してからカラオケ行ってないから今度行ってみようかなー」と今後のやる気にもつながっていました。</a:t>
            </a:r>
            <a:endParaRPr lang="en-US" altLang="ja-JP" sz="1100" dirty="0">
              <a:solidFill>
                <a:srgbClr val="231815"/>
              </a:solidFill>
            </a:endParaRPr>
          </a:p>
          <a:p>
            <a:pPr>
              <a:lnSpc>
                <a:spcPts val="1500"/>
              </a:lnSpc>
            </a:pPr>
            <a:r>
              <a:rPr lang="ja-JP" altLang="en-US" sz="1100" dirty="0">
                <a:solidFill>
                  <a:srgbClr val="231815"/>
                </a:solidFill>
              </a:rPr>
              <a:t>麻雀は、いつにもまして真剣勝負です！</a:t>
            </a:r>
            <a:endParaRPr lang="en-US" altLang="ja-JP" sz="1100" dirty="0">
              <a:solidFill>
                <a:srgbClr val="231815"/>
              </a:solidFill>
            </a:endParaRPr>
          </a:p>
          <a:p>
            <a:pPr>
              <a:lnSpc>
                <a:spcPts val="1500"/>
              </a:lnSpc>
            </a:pPr>
            <a:r>
              <a:rPr lang="ja-JP" altLang="en-US" sz="1100" dirty="0">
                <a:solidFill>
                  <a:srgbClr val="231815"/>
                </a:solidFill>
              </a:rPr>
              <a:t>映画鑑賞では今回はきみまろ漫談で大笑いしました！</a:t>
            </a:r>
            <a:endParaRPr lang="zh-CN" altLang="en-US" sz="1100" dirty="0">
              <a:solidFill>
                <a:srgbClr val="231815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11200" y="4747152"/>
            <a:ext cx="6400800" cy="0"/>
          </a:xfrm>
          <a:prstGeom prst="line">
            <a:avLst/>
          </a:prstGeom>
          <a:ln w="9525">
            <a:solidFill>
              <a:srgbClr val="5215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14421" y="4820431"/>
            <a:ext cx="2952000" cy="2520000"/>
          </a:xfrm>
          <a:prstGeom prst="roundRect">
            <a:avLst>
              <a:gd name="adj" fmla="val 3996"/>
            </a:avLst>
          </a:prstGeom>
          <a:solidFill>
            <a:srgbClr val="FFF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75" y="5286395"/>
            <a:ext cx="1501875" cy="18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76" y="6995944"/>
            <a:ext cx="1501875" cy="18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05" y="4811798"/>
            <a:ext cx="1740375" cy="73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680705" y="5475568"/>
            <a:ext cx="1409715" cy="161358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900" dirty="0">
                <a:solidFill>
                  <a:srgbClr val="231815"/>
                </a:solidFill>
              </a:rPr>
              <a:t>ご主人とのペアルック</a:t>
            </a:r>
            <a:endParaRPr lang="en-US" altLang="ja-JP" sz="900" dirty="0">
              <a:solidFill>
                <a:srgbClr val="231815"/>
              </a:solidFill>
            </a:endParaRPr>
          </a:p>
          <a:p>
            <a:pPr>
              <a:lnSpc>
                <a:spcPts val="1500"/>
              </a:lnSpc>
            </a:pPr>
            <a:r>
              <a:rPr lang="ja-JP" altLang="en-US" sz="900" dirty="0">
                <a:solidFill>
                  <a:srgbClr val="231815"/>
                </a:solidFill>
              </a:rPr>
              <a:t>の手編みのベストです</a:t>
            </a:r>
            <a:endParaRPr lang="en-US" altLang="ja-JP" sz="900" dirty="0">
              <a:solidFill>
                <a:srgbClr val="231815"/>
              </a:solidFill>
            </a:endParaRPr>
          </a:p>
          <a:p>
            <a:pPr>
              <a:lnSpc>
                <a:spcPts val="1500"/>
              </a:lnSpc>
            </a:pPr>
            <a:r>
              <a:rPr lang="ja-JP" altLang="en-US" sz="900" dirty="0">
                <a:solidFill>
                  <a:srgbClr val="231815"/>
                </a:solidFill>
              </a:rPr>
              <a:t>編む目がとても複雑で</a:t>
            </a:r>
            <a:endParaRPr lang="en-US" altLang="ja-JP" sz="900" dirty="0">
              <a:solidFill>
                <a:srgbClr val="231815"/>
              </a:solidFill>
            </a:endParaRPr>
          </a:p>
          <a:p>
            <a:pPr>
              <a:lnSpc>
                <a:spcPts val="1500"/>
              </a:lnSpc>
            </a:pPr>
            <a:r>
              <a:rPr lang="ja-JP" altLang="en-US" sz="900" dirty="0">
                <a:solidFill>
                  <a:srgbClr val="231815"/>
                </a:solidFill>
              </a:rPr>
              <a:t>とても素敵な作品でした。</a:t>
            </a:r>
            <a:endParaRPr lang="en-US" altLang="ja-JP" sz="900" dirty="0">
              <a:solidFill>
                <a:srgbClr val="231815"/>
              </a:solidFill>
            </a:endParaRPr>
          </a:p>
          <a:p>
            <a:pPr>
              <a:lnSpc>
                <a:spcPts val="1500"/>
              </a:lnSpc>
            </a:pPr>
            <a:r>
              <a:rPr lang="ja-JP" altLang="en-US" sz="900" dirty="0">
                <a:solidFill>
                  <a:srgbClr val="231815"/>
                </a:solidFill>
              </a:rPr>
              <a:t>観覧された方からは、</a:t>
            </a:r>
            <a:endParaRPr lang="en-US" altLang="ja-JP" sz="900" dirty="0">
              <a:solidFill>
                <a:srgbClr val="231815"/>
              </a:solidFill>
            </a:endParaRPr>
          </a:p>
          <a:p>
            <a:pPr>
              <a:lnSpc>
                <a:spcPts val="1500"/>
              </a:lnSpc>
            </a:pPr>
            <a:r>
              <a:rPr lang="ja-JP" altLang="en-US" sz="900" dirty="0">
                <a:solidFill>
                  <a:srgbClr val="231815"/>
                </a:solidFill>
              </a:rPr>
              <a:t>「どうやって編んだのか</a:t>
            </a:r>
            <a:endParaRPr lang="en-US" altLang="ja-JP" sz="900" dirty="0">
              <a:solidFill>
                <a:srgbClr val="231815"/>
              </a:solidFill>
            </a:endParaRPr>
          </a:p>
          <a:p>
            <a:pPr>
              <a:lnSpc>
                <a:spcPts val="1500"/>
              </a:lnSpc>
            </a:pPr>
            <a:r>
              <a:rPr lang="ja-JP" altLang="en-US" sz="900" dirty="0">
                <a:solidFill>
                  <a:srgbClr val="231815"/>
                </a:solidFill>
              </a:rPr>
              <a:t>教えてほしい」とのお声が</a:t>
            </a:r>
            <a:endParaRPr lang="en-US" altLang="ja-JP" sz="900" dirty="0">
              <a:solidFill>
                <a:srgbClr val="231815"/>
              </a:solidFill>
            </a:endParaRPr>
          </a:p>
          <a:p>
            <a:pPr>
              <a:lnSpc>
                <a:spcPts val="1500"/>
              </a:lnSpc>
            </a:pPr>
            <a:r>
              <a:rPr lang="ja-JP" altLang="en-US" sz="900" dirty="0">
                <a:solidFill>
                  <a:srgbClr val="231815"/>
                </a:solidFill>
              </a:rPr>
              <a:t>ありました。</a:t>
            </a:r>
            <a:endParaRPr lang="zh-CN" altLang="en-US" sz="900" dirty="0">
              <a:solidFill>
                <a:srgbClr val="231815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48248" y="6744978"/>
            <a:ext cx="1655068" cy="3231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ja-JP" altLang="en-US" sz="1500" dirty="0">
                <a:solidFill>
                  <a:srgbClr val="231815"/>
                </a:solidFill>
                <a:latin typeface="+mj-ea"/>
                <a:ea typeface="+mj-ea"/>
              </a:rPr>
              <a:t>Ｈ・Ｙさん</a:t>
            </a:r>
            <a:endParaRPr lang="zh-CN" altLang="en-US" sz="1500" dirty="0">
              <a:solidFill>
                <a:srgbClr val="231815"/>
              </a:solidFill>
              <a:latin typeface="+mj-ea"/>
              <a:ea typeface="+mj-ea"/>
            </a:endParaRPr>
          </a:p>
        </p:txBody>
      </p:sp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6" y="5257004"/>
            <a:ext cx="330750" cy="8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64" y="5452129"/>
            <a:ext cx="330750" cy="8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21" y="5658629"/>
            <a:ext cx="330750" cy="8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ounded Rectangle 42"/>
          <p:cNvSpPr/>
          <p:nvPr/>
        </p:nvSpPr>
        <p:spPr>
          <a:xfrm>
            <a:off x="556964" y="8833567"/>
            <a:ext cx="3052910" cy="1586880"/>
          </a:xfrm>
          <a:prstGeom prst="roundRect">
            <a:avLst>
              <a:gd name="adj" fmla="val 972"/>
            </a:avLst>
          </a:prstGeom>
          <a:solidFill>
            <a:srgbClr val="ECF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Rectangle 43"/>
          <p:cNvSpPr/>
          <p:nvPr/>
        </p:nvSpPr>
        <p:spPr>
          <a:xfrm>
            <a:off x="516996" y="8830369"/>
            <a:ext cx="1154148" cy="161133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900" dirty="0">
                <a:solidFill>
                  <a:srgbClr val="231815"/>
                </a:solidFill>
              </a:rPr>
              <a:t>お母様への作文もありました。読んだ方からは、「自分の母親を思い出し涙が出た」のお声や「故郷が近くて懐かしいな」と感動のお声が多くありました。</a:t>
            </a:r>
            <a:endParaRPr lang="zh-CN" altLang="en-US" sz="900" dirty="0">
              <a:solidFill>
                <a:srgbClr val="231815"/>
              </a:solidFill>
            </a:endParaRPr>
          </a:p>
        </p:txBody>
      </p:sp>
      <p:sp>
        <p:nvSpPr>
          <p:cNvPr id="45" name="正方形/長方形 63"/>
          <p:cNvSpPr/>
          <p:nvPr/>
        </p:nvSpPr>
        <p:spPr>
          <a:xfrm>
            <a:off x="930673" y="7156759"/>
            <a:ext cx="2703559" cy="1609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写真を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入れて</a:t>
            </a:r>
            <a:b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ください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78395" y="8898610"/>
            <a:ext cx="1882316" cy="3231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1500" dirty="0">
                <a:solidFill>
                  <a:srgbClr val="231815"/>
                </a:solidFill>
                <a:latin typeface="+mj-ea"/>
                <a:ea typeface="+mj-ea"/>
              </a:rPr>
              <a:t>A</a:t>
            </a:r>
            <a:r>
              <a:rPr lang="ja-JP" altLang="en-US" sz="1500" dirty="0">
                <a:solidFill>
                  <a:srgbClr val="231815"/>
                </a:solidFill>
                <a:latin typeface="+mj-ea"/>
                <a:ea typeface="+mj-ea"/>
              </a:rPr>
              <a:t>・</a:t>
            </a:r>
            <a:r>
              <a:rPr lang="en-US" altLang="ja-JP" sz="1500" dirty="0">
                <a:solidFill>
                  <a:srgbClr val="231815"/>
                </a:solidFill>
                <a:latin typeface="+mj-ea"/>
                <a:ea typeface="+mj-ea"/>
              </a:rPr>
              <a:t>I</a:t>
            </a:r>
            <a:r>
              <a:rPr lang="ja-JP" altLang="en-US" sz="1500" dirty="0">
                <a:solidFill>
                  <a:srgbClr val="231815"/>
                </a:solidFill>
                <a:latin typeface="+mj-ea"/>
                <a:ea typeface="+mj-ea"/>
              </a:rPr>
              <a:t>さん</a:t>
            </a:r>
            <a:endParaRPr lang="zh-CN" altLang="en-US" sz="1500" dirty="0">
              <a:solidFill>
                <a:srgbClr val="231815"/>
              </a:solidFill>
              <a:latin typeface="+mj-ea"/>
              <a:ea typeface="+mj-ea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30673" y="4958792"/>
            <a:ext cx="941283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1470" b="1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展示品</a:t>
            </a:r>
            <a:endParaRPr lang="en-US" altLang="ja-JP" sz="1470" b="1" dirty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470" b="1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作品紹介</a:t>
            </a:r>
            <a:endParaRPr lang="en-US" altLang="ja-JP" sz="1470" b="1" dirty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6254453" y="607989"/>
            <a:ext cx="810000" cy="810000"/>
          </a:xfrm>
          <a:prstGeom prst="ellipse">
            <a:avLst/>
          </a:prstGeom>
          <a:solidFill>
            <a:srgbClr val="231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Rectangle 53"/>
          <p:cNvSpPr/>
          <p:nvPr/>
        </p:nvSpPr>
        <p:spPr>
          <a:xfrm>
            <a:off x="6282493" y="674807"/>
            <a:ext cx="77296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50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vol.</a:t>
            </a:r>
            <a:r>
              <a:rPr lang="en-US" altLang="zh-CN" sz="250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0</a:t>
            </a:r>
            <a:r>
              <a:rPr lang="en-US" altLang="ja-JP" sz="250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1</a:t>
            </a:r>
            <a:endParaRPr lang="en-US" altLang="zh-CN" sz="2500" dirty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 algn="ctr"/>
            <a:r>
              <a:rPr lang="en-US" altLang="zh-CN" sz="80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20</a:t>
            </a:r>
            <a:r>
              <a:rPr lang="en-US" altLang="ja-JP" sz="80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24.11.24</a:t>
            </a:r>
            <a:endParaRPr lang="zh-CN" altLang="en-US" sz="800" dirty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E346806-8259-97D4-D2E7-DE41FB6759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2" y="1979564"/>
            <a:ext cx="3208444" cy="2406333"/>
          </a:xfrm>
          <a:prstGeom prst="rect">
            <a:avLst/>
          </a:prstGeom>
        </p:spPr>
      </p:pic>
      <p:sp>
        <p:nvSpPr>
          <p:cNvPr id="6" name="Rectangle 12">
            <a:extLst>
              <a:ext uri="{FF2B5EF4-FFF2-40B4-BE49-F238E27FC236}">
                <a16:creationId xmlns:a16="http://schemas.microsoft.com/office/drawing/2014/main" id="{61F94CF6-1BBE-B745-2B17-F19F970E9D96}"/>
              </a:ext>
            </a:extLst>
          </p:cNvPr>
          <p:cNvSpPr/>
          <p:nvPr/>
        </p:nvSpPr>
        <p:spPr>
          <a:xfrm>
            <a:off x="3706036" y="1876206"/>
            <a:ext cx="2723823" cy="289117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1100" dirty="0">
                <a:solidFill>
                  <a:srgbClr val="231815"/>
                </a:solidFill>
              </a:rPr>
              <a:t>二〇二四年十一月二十四日㈰晃友リハビリ</a:t>
            </a:r>
            <a:endParaRPr lang="en-US" altLang="ja-JP" sz="1100" dirty="0">
              <a:solidFill>
                <a:srgbClr val="231815"/>
              </a:solidFill>
            </a:endParaRPr>
          </a:p>
          <a:p>
            <a:r>
              <a:rPr lang="ja-JP" altLang="en-US" sz="1100" dirty="0">
                <a:solidFill>
                  <a:srgbClr val="231815"/>
                </a:solidFill>
              </a:rPr>
              <a:t>テーション館初の大人の文化祭、リハ館ミニ</a:t>
            </a:r>
            <a:endParaRPr lang="en-US" altLang="ja-JP" sz="1100" dirty="0">
              <a:solidFill>
                <a:srgbClr val="231815"/>
              </a:solidFill>
            </a:endParaRPr>
          </a:p>
          <a:p>
            <a:r>
              <a:rPr lang="ja-JP" altLang="en-US" sz="1100" dirty="0">
                <a:solidFill>
                  <a:srgbClr val="231815"/>
                </a:solidFill>
              </a:rPr>
              <a:t>フェスタが開催されました。ご利用者様や職</a:t>
            </a:r>
            <a:endParaRPr lang="en-US" altLang="ja-JP" sz="1100" dirty="0">
              <a:solidFill>
                <a:srgbClr val="231815"/>
              </a:solidFill>
            </a:endParaRPr>
          </a:p>
          <a:p>
            <a:r>
              <a:rPr lang="ja-JP" altLang="en-US" sz="1100" dirty="0">
                <a:solidFill>
                  <a:srgbClr val="231815"/>
                </a:solidFill>
              </a:rPr>
              <a:t>員が作成したたくさんの作品を展示しまし</a:t>
            </a:r>
            <a:endParaRPr lang="en-US" altLang="ja-JP" sz="1100" dirty="0">
              <a:solidFill>
                <a:srgbClr val="231815"/>
              </a:solidFill>
            </a:endParaRPr>
          </a:p>
          <a:p>
            <a:r>
              <a:rPr lang="ja-JP" altLang="en-US" sz="1100" dirty="0">
                <a:solidFill>
                  <a:srgbClr val="231815"/>
                </a:solidFill>
              </a:rPr>
              <a:t>た。当日は、作成者に伺った作品に対しての</a:t>
            </a:r>
            <a:endParaRPr lang="en-US" altLang="ja-JP" sz="1100" dirty="0">
              <a:solidFill>
                <a:srgbClr val="231815"/>
              </a:solidFill>
            </a:endParaRPr>
          </a:p>
          <a:p>
            <a:r>
              <a:rPr lang="ja-JP" altLang="en-US" sz="1100" dirty="0">
                <a:solidFill>
                  <a:srgbClr val="231815"/>
                </a:solidFill>
              </a:rPr>
              <a:t>思いや苦労したところ、アピールポイントな</a:t>
            </a:r>
            <a:endParaRPr lang="en-US" altLang="ja-JP" sz="1100" dirty="0">
              <a:solidFill>
                <a:srgbClr val="231815"/>
              </a:solidFill>
            </a:endParaRPr>
          </a:p>
          <a:p>
            <a:r>
              <a:rPr lang="ja-JP" altLang="en-US" sz="1100" dirty="0">
                <a:solidFill>
                  <a:srgbClr val="231815"/>
                </a:solidFill>
              </a:rPr>
              <a:t>どを職員が説明しながら、ご案内させていた</a:t>
            </a:r>
            <a:endParaRPr lang="en-US" altLang="ja-JP" sz="1100" dirty="0">
              <a:solidFill>
                <a:srgbClr val="231815"/>
              </a:solidFill>
            </a:endParaRPr>
          </a:p>
          <a:p>
            <a:r>
              <a:rPr lang="ja-JP" altLang="en-US" sz="1100" dirty="0">
                <a:solidFill>
                  <a:srgbClr val="231815"/>
                </a:solidFill>
              </a:rPr>
              <a:t>だきました。皆様の素晴らしい作品に感動致</a:t>
            </a:r>
            <a:endParaRPr lang="en-US" altLang="ja-JP" sz="1100" dirty="0">
              <a:solidFill>
                <a:srgbClr val="231815"/>
              </a:solidFill>
            </a:endParaRPr>
          </a:p>
          <a:p>
            <a:r>
              <a:rPr lang="ja-JP" altLang="en-US" sz="1100" dirty="0">
                <a:solidFill>
                  <a:srgbClr val="231815"/>
                </a:solidFill>
              </a:rPr>
              <a:t>しました。ご参加された方からは、完成度の</a:t>
            </a:r>
            <a:endParaRPr lang="en-US" altLang="ja-JP" sz="1100" dirty="0">
              <a:solidFill>
                <a:srgbClr val="231815"/>
              </a:solidFill>
            </a:endParaRPr>
          </a:p>
          <a:p>
            <a:r>
              <a:rPr lang="ja-JP" altLang="en-US" sz="1100" dirty="0">
                <a:solidFill>
                  <a:srgbClr val="231815"/>
                </a:solidFill>
              </a:rPr>
              <a:t>高さに驚かれていたり、昔の作品でもいいの？</a:t>
            </a:r>
            <a:endParaRPr lang="en-US" altLang="ja-JP" sz="1100" dirty="0">
              <a:solidFill>
                <a:srgbClr val="231815"/>
              </a:solidFill>
            </a:endParaRPr>
          </a:p>
          <a:p>
            <a:r>
              <a:rPr lang="ja-JP" altLang="en-US" sz="1100" dirty="0">
                <a:solidFill>
                  <a:srgbClr val="231815"/>
                </a:solidFill>
              </a:rPr>
              <a:t>と次回への意欲的なお声が多く聞かれました。</a:t>
            </a:r>
            <a:endParaRPr lang="en-US" altLang="ja-JP" sz="1100" dirty="0">
              <a:solidFill>
                <a:srgbClr val="231815"/>
              </a:solidFill>
            </a:endParaRPr>
          </a:p>
          <a:p>
            <a:r>
              <a:rPr lang="ja-JP" altLang="en-US" sz="1100" dirty="0">
                <a:solidFill>
                  <a:srgbClr val="231815"/>
                </a:solidFill>
              </a:rPr>
              <a:t>また、展示方法にお褒めのお言葉をいただき</a:t>
            </a:r>
            <a:endParaRPr lang="en-US" altLang="ja-JP" sz="1100" dirty="0">
              <a:solidFill>
                <a:srgbClr val="231815"/>
              </a:solidFill>
            </a:endParaRPr>
          </a:p>
          <a:p>
            <a:r>
              <a:rPr lang="ja-JP" altLang="en-US" sz="1100" dirty="0">
                <a:solidFill>
                  <a:srgbClr val="231815"/>
                </a:solidFill>
              </a:rPr>
              <a:t>職員一同嬉しい気持ちになりました。</a:t>
            </a:r>
            <a:endParaRPr lang="en-US" altLang="ja-JP" sz="1100" dirty="0">
              <a:solidFill>
                <a:srgbClr val="231815"/>
              </a:solidFill>
            </a:endParaRPr>
          </a:p>
          <a:p>
            <a:endParaRPr lang="en-US" altLang="ja-JP" sz="1100" dirty="0">
              <a:solidFill>
                <a:srgbClr val="231815"/>
              </a:solidFill>
            </a:endParaRPr>
          </a:p>
          <a:p>
            <a:endParaRPr lang="en-US" altLang="ja-JP" sz="1100" dirty="0">
              <a:solidFill>
                <a:srgbClr val="231815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F513210-626C-E85B-4C5A-AA2E22F863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3" t="3856" r="31851" b="15191"/>
          <a:stretch/>
        </p:blipFill>
        <p:spPr>
          <a:xfrm>
            <a:off x="3860711" y="5891303"/>
            <a:ext cx="1762126" cy="214852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14C8C0B-7881-0854-16E1-872CA03E416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0" t="4389" r="16305" b="4642"/>
          <a:stretch/>
        </p:blipFill>
        <p:spPr>
          <a:xfrm rot="5400000">
            <a:off x="5894807" y="5729098"/>
            <a:ext cx="1117812" cy="1221479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AF67D540-397C-81B1-C072-44ED55A7DF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9" r="51186" b="8760"/>
          <a:stretch/>
        </p:blipFill>
        <p:spPr>
          <a:xfrm rot="5400000">
            <a:off x="5902514" y="7039296"/>
            <a:ext cx="1086518" cy="113952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49B3D9CE-D608-9CC8-C8E6-25DFC684CAF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111" y="5513420"/>
            <a:ext cx="1619171" cy="12143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70EE402E-0122-E6FC-C503-2B11AD77FC0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8"/>
          <a:stretch/>
        </p:blipFill>
        <p:spPr>
          <a:xfrm>
            <a:off x="1036310" y="7211091"/>
            <a:ext cx="2531928" cy="1497726"/>
          </a:xfrm>
          <a:prstGeom prst="rect">
            <a:avLst/>
          </a:prstGeom>
        </p:spPr>
      </p:pic>
      <p:sp>
        <p:nvSpPr>
          <p:cNvPr id="30" name="正方形/長方形 63">
            <a:extLst>
              <a:ext uri="{FF2B5EF4-FFF2-40B4-BE49-F238E27FC236}">
                <a16:creationId xmlns:a16="http://schemas.microsoft.com/office/drawing/2014/main" id="{F19E032A-4627-A96B-DB1C-9630C215A83A}"/>
              </a:ext>
            </a:extLst>
          </p:cNvPr>
          <p:cNvSpPr/>
          <p:nvPr/>
        </p:nvSpPr>
        <p:spPr>
          <a:xfrm>
            <a:off x="1585830" y="9208894"/>
            <a:ext cx="1967845" cy="118673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写真を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入れて</a:t>
            </a:r>
            <a:b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ください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1541E8C8-B4BC-CEAA-0DAB-2D09CE1302F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8" b="5073"/>
          <a:stretch/>
        </p:blipFill>
        <p:spPr>
          <a:xfrm>
            <a:off x="1671144" y="9264505"/>
            <a:ext cx="1827497" cy="1075519"/>
          </a:xfrm>
          <a:prstGeom prst="rect">
            <a:avLst/>
          </a:prstGeom>
        </p:spPr>
      </p:pic>
      <p:sp>
        <p:nvSpPr>
          <p:cNvPr id="33" name="Rectangle 43">
            <a:extLst>
              <a:ext uri="{FF2B5EF4-FFF2-40B4-BE49-F238E27FC236}">
                <a16:creationId xmlns:a16="http://schemas.microsoft.com/office/drawing/2014/main" id="{303B8FE0-B7E1-1FFB-A4F0-7950F9956118}"/>
              </a:ext>
            </a:extLst>
          </p:cNvPr>
          <p:cNvSpPr/>
          <p:nvPr/>
        </p:nvSpPr>
        <p:spPr>
          <a:xfrm>
            <a:off x="1540291" y="8927897"/>
            <a:ext cx="1061065" cy="26481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900" dirty="0">
                <a:solidFill>
                  <a:srgbClr val="231815"/>
                </a:solidFill>
              </a:rPr>
              <a:t>📒作品紹介✏</a:t>
            </a:r>
            <a:endParaRPr lang="zh-CN" altLang="en-US" sz="900" dirty="0">
              <a:solidFill>
                <a:srgbClr val="2318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9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06857C2-EA28-3CE2-2349-2E279A23F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" y="-10255"/>
            <a:ext cx="7829550" cy="1095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20E4390E-798E-C82A-CCE6-E2C640AE2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4" y="431804"/>
            <a:ext cx="6852519" cy="10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11F703D-704F-1BCE-05C3-D64637426B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5476" y="855327"/>
            <a:ext cx="2327178" cy="1745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DA2781B-29F9-6EB5-2BDA-90B058CD89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54" y="6245966"/>
            <a:ext cx="2650844" cy="1988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3BD69840-65AE-DC09-D218-2C512920CD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" y="2949401"/>
            <a:ext cx="2650843" cy="1988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BF64A4D-CA7E-ACD2-AB05-EFE36C5D3B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22263" y="4575655"/>
            <a:ext cx="2780662" cy="2085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1D76B96B-B200-B9D2-6A75-FD7D50DDB7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4276" y="870716"/>
            <a:ext cx="2320500" cy="1740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2BA63F12-96E5-7446-6AB9-46E06985D1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06" y="2991696"/>
            <a:ext cx="2650843" cy="1988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2768323E-A69B-763B-358D-B01BA0C4AE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" y="6245967"/>
            <a:ext cx="2650844" cy="1988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20EB695A-E846-5006-937C-621AC73856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6074" y="861171"/>
            <a:ext cx="2320499" cy="1740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00B14947-C54B-18E0-9BCF-6D048008FF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66" y="8356972"/>
            <a:ext cx="2650844" cy="1988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E803B342-A694-96B9-0D8C-C4D059E10FB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11" y="8375230"/>
            <a:ext cx="2630902" cy="1973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C99B7F3A-72F9-3443-A3E8-A984C80EB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4" y="253658"/>
            <a:ext cx="1740375" cy="73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1">
            <a:extLst>
              <a:ext uri="{FF2B5EF4-FFF2-40B4-BE49-F238E27FC236}">
                <a16:creationId xmlns:a16="http://schemas.microsoft.com/office/drawing/2014/main" id="{4EAC822B-E662-AD12-0E3C-9CBB4839C992}"/>
              </a:ext>
            </a:extLst>
          </p:cNvPr>
          <p:cNvSpPr/>
          <p:nvPr/>
        </p:nvSpPr>
        <p:spPr>
          <a:xfrm>
            <a:off x="618137" y="423223"/>
            <a:ext cx="941283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1470" b="1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展示品</a:t>
            </a:r>
            <a:endParaRPr lang="en-US" altLang="ja-JP" sz="1470" b="1" dirty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470" b="1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作品紹介</a:t>
            </a:r>
            <a:endParaRPr lang="en-US" altLang="ja-JP" sz="1470" b="1" dirty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DE7D118-B8CB-CB81-DDC5-73681963453A}"/>
              </a:ext>
            </a:extLst>
          </p:cNvPr>
          <p:cNvSpPr/>
          <p:nvPr/>
        </p:nvSpPr>
        <p:spPr>
          <a:xfrm>
            <a:off x="2995268" y="10525273"/>
            <a:ext cx="4855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800" b="1" dirty="0">
                <a:solidFill>
                  <a:srgbClr val="231815"/>
                </a:solidFill>
                <a:latin typeface="+mj-ea"/>
                <a:ea typeface="+mj-ea"/>
              </a:rPr>
              <a:t>たくさんの素敵な作品をありがとうございました。</a:t>
            </a:r>
            <a:endParaRPr lang="zh-CN" altLang="en-US" sz="1800" b="1" dirty="0">
              <a:solidFill>
                <a:srgbClr val="231815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90269731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407</Words>
  <Application>Microsoft Office PowerPoint</Application>
  <PresentationFormat>ユーザー設定</PresentationFormat>
  <Paragraphs>54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MS PGothic</vt:lpstr>
      <vt:lpstr>メイリオ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2016-07-28T11:35:42Z</dcterms:created>
  <dcterms:modified xsi:type="dcterms:W3CDTF">2024-12-31T07:48:14Z</dcterms:modified>
</cp:coreProperties>
</file>